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Arim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Arimo-regular.fntdata"/><Relationship Id="rId14" Type="http://schemas.openxmlformats.org/officeDocument/2006/relationships/slide" Target="slides/slide8.xml"/><Relationship Id="rId17" Type="http://schemas.openxmlformats.org/officeDocument/2006/relationships/font" Target="fonts/Arimo-italic.fntdata"/><Relationship Id="rId16" Type="http://schemas.openxmlformats.org/officeDocument/2006/relationships/font" Target="fonts/Arimo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Arimo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e2e8991f84_0_93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ge2e8991f84_0_93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Google Shape;133;ge2e8991f84_0_93:notes"/>
          <p:cNvSpPr txBox="1"/>
          <p:nvPr>
            <p:ph idx="1" type="body"/>
          </p:nvPr>
        </p:nvSpPr>
        <p:spPr>
          <a:xfrm>
            <a:off x="686421" y="4344025"/>
            <a:ext cx="54852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e2e8991f84_0_199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146" name="Google Shape;146;ge2e8991f84_0_199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47" name="Google Shape;147;ge2e8991f84_0_19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8" name="Google Shape;148;ge2e8991f84_0_199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 under 20% directly related to drugs, many others it was a factor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e2e8991f84_0_292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160" name="Google Shape;160;ge2e8991f84_0_292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61" name="Google Shape;161;ge2e8991f84_0_292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2" name="Google Shape;162;ge2e8991f84_0_292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e2e8991f84_0_409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174" name="Google Shape;174;ge2e8991f84_0_409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75" name="Google Shape;175;ge2e8991f84_0_409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Google Shape;176;ge2e8991f84_0_409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e2e8991f84_0_396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188" name="Google Shape;188;ge2e8991f84_0_396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89" name="Google Shape;189;ge2e8991f84_0_396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0" name="Google Shape;190;ge2e8991f84_0_396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043e1b78d4_0_1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202" name="Google Shape;202;g1043e1b78d4_0_1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03" name="Google Shape;203;g1043e1b78d4_0_1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4" name="Google Shape;204;g1043e1b78d4_0_1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043e1b78d4_0_14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216" name="Google Shape;216;g1043e1b78d4_0_14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17" name="Google Shape;217;g1043e1b78d4_0_14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8" name="Google Shape;218;g1043e1b78d4_0_14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043e1b78d4_0_27:notes"/>
          <p:cNvSpPr txBox="1"/>
          <p:nvPr>
            <p:ph idx="12" type="sldNum"/>
          </p:nvPr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400"/>
              <a:t>‹#›</a:t>
            </a:fld>
            <a:endParaRPr sz="1400"/>
          </a:p>
        </p:txBody>
      </p:sp>
      <p:sp>
        <p:nvSpPr>
          <p:cNvPr id="230" name="Google Shape;230;g1043e1b78d4_0_27:notes"/>
          <p:cNvSpPr txBox="1"/>
          <p:nvPr/>
        </p:nvSpPr>
        <p:spPr>
          <a:xfrm>
            <a:off x="3884026" y="8684926"/>
            <a:ext cx="2972400" cy="45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200">
                <a:solidFill>
                  <a:schemeClr val="dk1"/>
                </a:solidFill>
                <a:latin typeface="Arimo"/>
                <a:ea typeface="Arimo"/>
                <a:cs typeface="Arimo"/>
                <a:sym typeface="Arimo"/>
              </a:rPr>
              <a:t>‹#›</a:t>
            </a:fld>
            <a:endParaRPr sz="12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31" name="Google Shape;231;g1043e1b78d4_0_27:notes"/>
          <p:cNvSpPr/>
          <p:nvPr>
            <p:ph idx="2" type="sldImg"/>
          </p:nvPr>
        </p:nvSpPr>
        <p:spPr>
          <a:xfrm>
            <a:off x="397565" y="685488"/>
            <a:ext cx="6063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Google Shape;232;g1043e1b78d4_0_27:notes"/>
          <p:cNvSpPr txBox="1"/>
          <p:nvPr>
            <p:ph idx="1" type="body"/>
          </p:nvPr>
        </p:nvSpPr>
        <p:spPr>
          <a:xfrm>
            <a:off x="380483" y="4267513"/>
            <a:ext cx="6021000" cy="41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Meet about 12% of outgoing need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22% currently </a:t>
            </a:r>
            <a:r>
              <a:rPr lang="en"/>
              <a:t>incarcerated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on FULL completions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685800" y="159781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1371600" y="2914650"/>
            <a:ext cx="64008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457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5" name="Google Shape;75;p17"/>
          <p:cNvSpPr txBox="1"/>
          <p:nvPr>
            <p:ph idx="2" type="body"/>
          </p:nvPr>
        </p:nvSpPr>
        <p:spPr>
          <a:xfrm>
            <a:off x="4648200" y="1200150"/>
            <a:ext cx="4038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6" name="Google Shape;76;p1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457200" y="205978"/>
            <a:ext cx="8229600" cy="43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/>
          <p:nvPr>
            <p:ph type="title"/>
          </p:nvPr>
        </p:nvSpPr>
        <p:spPr>
          <a:xfrm>
            <a:off x="722313" y="3305175"/>
            <a:ext cx="7772400" cy="10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1" type="body"/>
          </p:nvPr>
        </p:nvSpPr>
        <p:spPr>
          <a:xfrm>
            <a:off x="722313" y="2180035"/>
            <a:ext cx="77724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7" name="Google Shape;87;p1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7200" y="1151335"/>
            <a:ext cx="40401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3" name="Google Shape;93;p20"/>
          <p:cNvSpPr txBox="1"/>
          <p:nvPr>
            <p:ph idx="2" type="body"/>
          </p:nvPr>
        </p:nvSpPr>
        <p:spPr>
          <a:xfrm>
            <a:off x="457200" y="1631156"/>
            <a:ext cx="40401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645025" y="1151335"/>
            <a:ext cx="4041900" cy="480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5" name="Google Shape;95;p20"/>
          <p:cNvSpPr txBox="1"/>
          <p:nvPr>
            <p:ph idx="4" type="body"/>
          </p:nvPr>
        </p:nvSpPr>
        <p:spPr>
          <a:xfrm>
            <a:off x="4645025" y="1631156"/>
            <a:ext cx="4041900" cy="29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/>
          <p:nvPr>
            <p:ph type="title"/>
          </p:nvPr>
        </p:nvSpPr>
        <p:spPr>
          <a:xfrm>
            <a:off x="457200" y="204788"/>
            <a:ext cx="30084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1" type="body"/>
          </p:nvPr>
        </p:nvSpPr>
        <p:spPr>
          <a:xfrm>
            <a:off x="3575050" y="204788"/>
            <a:ext cx="5111700" cy="438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7" name="Google Shape;107;p22"/>
          <p:cNvSpPr txBox="1"/>
          <p:nvPr>
            <p:ph idx="2" type="body"/>
          </p:nvPr>
        </p:nvSpPr>
        <p:spPr>
          <a:xfrm>
            <a:off x="457200" y="1076325"/>
            <a:ext cx="3008400" cy="35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08" name="Google Shape;108;p2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1792288" y="3600450"/>
            <a:ext cx="5486400" cy="425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23"/>
          <p:cNvSpPr/>
          <p:nvPr>
            <p:ph idx="2" type="pic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body"/>
          </p:nvPr>
        </p:nvSpPr>
        <p:spPr>
          <a:xfrm>
            <a:off x="1792288" y="4025503"/>
            <a:ext cx="5486400" cy="6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115" name="Google Shape;115;p2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24"/>
          <p:cNvSpPr txBox="1"/>
          <p:nvPr>
            <p:ph idx="1" type="body"/>
          </p:nvPr>
        </p:nvSpPr>
        <p:spPr>
          <a:xfrm rot="5400000">
            <a:off x="2874750" y="-1217400"/>
            <a:ext cx="33945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/>
          <p:nvPr>
            <p:ph type="title"/>
          </p:nvPr>
        </p:nvSpPr>
        <p:spPr>
          <a:xfrm rot="5400000">
            <a:off x="5463750" y="1371628"/>
            <a:ext cx="438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5"/>
          <p:cNvSpPr txBox="1"/>
          <p:nvPr>
            <p:ph idx="1" type="body"/>
          </p:nvPr>
        </p:nvSpPr>
        <p:spPr>
          <a:xfrm rot="5400000">
            <a:off x="1272750" y="-609572"/>
            <a:ext cx="438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" name="Google Shape;127;p2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25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25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rt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rt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rt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rt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rt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rt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rt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rt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124200" y="4767263"/>
            <a:ext cx="2895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ctrTitle"/>
          </p:nvPr>
        </p:nvSpPr>
        <p:spPr>
          <a:xfrm>
            <a:off x="457200" y="228600"/>
            <a:ext cx="8562900" cy="1086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b="1" lang="en" sz="3600"/>
              <a:t>Arizona Department of </a:t>
            </a:r>
            <a:br>
              <a:rPr b="1" lang="en" sz="3600"/>
            </a:br>
            <a:r>
              <a:rPr b="1" lang="en" sz="3600"/>
              <a:t>Corrections, Rehabilitation and Reentry</a:t>
            </a:r>
            <a:br>
              <a:rPr b="1" lang="en" sz="3600"/>
            </a:br>
            <a:endParaRPr b="1" sz="3600"/>
          </a:p>
        </p:txBody>
      </p:sp>
      <p:sp>
        <p:nvSpPr>
          <p:cNvPr id="136" name="Google Shape;136;p26"/>
          <p:cNvSpPr txBox="1"/>
          <p:nvPr>
            <p:ph idx="1" type="subTitle"/>
          </p:nvPr>
        </p:nvSpPr>
        <p:spPr>
          <a:xfrm>
            <a:off x="4267200" y="1257300"/>
            <a:ext cx="4267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590"/>
              <a:buNone/>
            </a:pPr>
            <a:r>
              <a:t/>
            </a:r>
            <a:endParaRPr sz="2590">
              <a:solidFill>
                <a:srgbClr val="5F497A"/>
              </a:solidFill>
            </a:endParaRPr>
          </a:p>
          <a:p>
            <a:pPr indent="0" lvl="0" marL="0" rtl="0" algn="ctr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rgbClr val="888888"/>
              </a:buClr>
              <a:buSzPts val="2590"/>
              <a:buNone/>
            </a:pPr>
            <a:r>
              <a:t/>
            </a:r>
            <a:endParaRPr sz="259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60000"/>
              </a:lnSpc>
              <a:spcBef>
                <a:spcPts val="518"/>
              </a:spcBef>
              <a:spcAft>
                <a:spcPts val="0"/>
              </a:spcAft>
              <a:buClr>
                <a:srgbClr val="888888"/>
              </a:buClr>
              <a:buSzPts val="2590"/>
              <a:buNone/>
            </a:pPr>
            <a:r>
              <a:t/>
            </a:r>
            <a:endParaRPr b="1" sz="2590"/>
          </a:p>
        </p:txBody>
      </p:sp>
      <p:sp>
        <p:nvSpPr>
          <p:cNvPr id="137" name="Google Shape;137;p26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/>
          <p:nvPr/>
        </p:nvSpPr>
        <p:spPr>
          <a:xfrm rot="-5400000">
            <a:off x="-1733550" y="2038350"/>
            <a:ext cx="4229100" cy="1524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4047700" y="1366475"/>
            <a:ext cx="4267200" cy="17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ctr">
              <a:lnSpc>
                <a:spcPct val="80000"/>
              </a:lnSpc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ctr">
              <a:lnSpc>
                <a:spcPct val="8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" sz="2300">
                <a:solidFill>
                  <a:schemeClr val="dk1"/>
                </a:solidFill>
                <a:highlight>
                  <a:srgbClr val="FFFFFF"/>
                </a:highlight>
              </a:rPr>
              <a:t>Substance Abuse Prevention, Treatment, and Recovery within the ADCRR</a:t>
            </a:r>
            <a:endParaRPr b="1" i="0" sz="4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1905000" y="4229100"/>
            <a:ext cx="6629400" cy="2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December 2, </a:t>
            </a: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r>
              <a:rPr lang="en" sz="2000">
                <a:solidFill>
                  <a:schemeClr val="dk1"/>
                </a:solidFill>
              </a:rPr>
              <a:t>21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Karen Hellman, LISAC, MAC</a:t>
            </a:r>
            <a:endParaRPr sz="20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</a:rPr>
              <a:t>Assistant Director</a:t>
            </a:r>
            <a:endParaRPr sz="2000">
              <a:solidFill>
                <a:schemeClr val="dk1"/>
              </a:solidFill>
            </a:endParaRPr>
          </a:p>
        </p:txBody>
      </p:sp>
      <p:pic>
        <p:nvPicPr>
          <p:cNvPr id="143" name="Google Shape;14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39650" y="1257300"/>
            <a:ext cx="2502300" cy="250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"/>
              <a:t>The Numbers</a:t>
            </a:r>
            <a:endParaRPr/>
          </a:p>
        </p:txBody>
      </p:sp>
      <p:sp>
        <p:nvSpPr>
          <p:cNvPr id="151" name="Google Shape;151;p27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2" name="Google Shape;152;p27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53" name="Google Shape;153;p27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54" name="Google Shape;154;p27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7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7"/>
          <p:cNvSpPr/>
          <p:nvPr/>
        </p:nvSpPr>
        <p:spPr>
          <a:xfrm>
            <a:off x="449525" y="108600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ADCRR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currently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houses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34,395 inmates and has 4,665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offenders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community 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supervision</a:t>
            </a: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 of June 30,2021, 75% assessed as needing either a medium or high level or treatment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5.8% of inmates have a commitment offense of drug possession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11.6% inmates have a commitment offense of drug sales/trafficking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●"/>
            </a:pPr>
            <a:r>
              <a:rPr lang="e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3.1% of inmates have a commitment offense of DUI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sz="4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Google Shape;157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"/>
              <a:t>The Solutions</a:t>
            </a:r>
            <a:endParaRPr b="1"/>
          </a:p>
        </p:txBody>
      </p:sp>
      <p:sp>
        <p:nvSpPr>
          <p:cNvPr id="165" name="Google Shape;165;p28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6" name="Google Shape;166;p28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67" name="Google Shape;167;p28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68" name="Google Shape;168;p28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8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8"/>
          <p:cNvSpPr/>
          <p:nvPr/>
        </p:nvSpPr>
        <p:spPr>
          <a:xfrm>
            <a:off x="304800" y="107170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ADCRR offers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variety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of levels of substance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abuse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services: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 Step Meetings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Psychoeducational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peer led Recovery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Wellness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program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Outpatient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”- 100 Moderate Treatment and 200 hour Intensive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Inpatient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”-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Therapeutic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Community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alibri"/>
              <a:buChar char="●"/>
            </a:pP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 Release 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Programs</a:t>
            </a:r>
            <a:r>
              <a:rPr lang="en" sz="2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MRC, PRC, contracted services</a:t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1" sz="4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1" name="Google Shape;17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9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Recovery Wellness</a:t>
            </a:r>
            <a:endParaRPr b="1"/>
          </a:p>
        </p:txBody>
      </p:sp>
      <p:sp>
        <p:nvSpPr>
          <p:cNvPr id="179" name="Google Shape;179;p29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29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81" name="Google Shape;181;p29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82" name="Google Shape;182;p29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9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29"/>
          <p:cNvSpPr/>
          <p:nvPr/>
        </p:nvSpPr>
        <p:spPr>
          <a:xfrm>
            <a:off x="304800" y="107145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Led by trained and certified inmate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Recovery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Support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Specialists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Voluntary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participation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 week program, five classes lasting six weeks each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RSS receive regular supervision sessions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5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5" name="Google Shape;185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Outpatient Treatment</a:t>
            </a:r>
            <a:endParaRPr sz="7200"/>
          </a:p>
        </p:txBody>
      </p:sp>
      <p:sp>
        <p:nvSpPr>
          <p:cNvPr id="193" name="Google Shape;193;p30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4" name="Google Shape;194;p30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95" name="Google Shape;195;p30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196" name="Google Shape;196;p30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30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30"/>
          <p:cNvSpPr/>
          <p:nvPr/>
        </p:nvSpPr>
        <p:spPr>
          <a:xfrm>
            <a:off x="304800" y="114575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Licensed clinicians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“Real”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case notes, tx plans, etc.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Moderate is 100 hours, groups sessions 2 hours long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Intensive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200 hours, group sessions 2 hours long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Placement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dependent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level of need, time can play a role as well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1" sz="4200">
              <a:solidFill>
                <a:schemeClr val="dk1"/>
              </a:solidFill>
            </a:endParaRPr>
          </a:p>
        </p:txBody>
      </p:sp>
      <p:pic>
        <p:nvPicPr>
          <p:cNvPr id="199" name="Google Shape;19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1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In</a:t>
            </a:r>
            <a:r>
              <a:rPr b="1" lang="en"/>
              <a:t>patient Treatment</a:t>
            </a:r>
            <a:endParaRPr sz="7200"/>
          </a:p>
        </p:txBody>
      </p:sp>
      <p:sp>
        <p:nvSpPr>
          <p:cNvPr id="207" name="Google Shape;207;p31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8" name="Google Shape;208;p31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09" name="Google Shape;209;p31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10" name="Google Shape;210;p31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31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31"/>
          <p:cNvSpPr/>
          <p:nvPr/>
        </p:nvSpPr>
        <p:spPr>
          <a:xfrm>
            <a:off x="304800" y="114575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Therapeutic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Community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Mixture of licensed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clinicians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Recovery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Support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Specialists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Medication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Assisted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Treatment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Grant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Highest need inmates, many dually diagnosed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t/>
            </a:r>
            <a:endParaRPr b="1" sz="4200">
              <a:solidFill>
                <a:schemeClr val="dk1"/>
              </a:solidFill>
            </a:endParaRPr>
          </a:p>
        </p:txBody>
      </p:sp>
      <p:pic>
        <p:nvPicPr>
          <p:cNvPr id="213" name="Google Shape;213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2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Community Based Treatment</a:t>
            </a:r>
            <a:endParaRPr sz="7200"/>
          </a:p>
        </p:txBody>
      </p:sp>
      <p:sp>
        <p:nvSpPr>
          <p:cNvPr id="221" name="Google Shape;221;p32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2" name="Google Shape;222;p32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23" name="Google Shape;223;p32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24" name="Google Shape;224;p32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32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2"/>
          <p:cNvSpPr/>
          <p:nvPr/>
        </p:nvSpPr>
        <p:spPr>
          <a:xfrm>
            <a:off x="304800" y="114575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Maricopa and Pima Reentry Centers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○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 days residential program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1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○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Tele-groups during COVID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Contracts with SAGE, Vivre, Prodigy, and Old Pueblo Community Services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AHCCCS services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7" name="Google Shape;227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3"/>
          <p:cNvSpPr txBox="1"/>
          <p:nvPr>
            <p:ph idx="4294967295" type="title"/>
          </p:nvPr>
        </p:nvSpPr>
        <p:spPr>
          <a:xfrm>
            <a:off x="533400" y="228600"/>
            <a:ext cx="8229600" cy="857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/>
              <a:t>Prioritization</a:t>
            </a:r>
            <a:endParaRPr sz="7200"/>
          </a:p>
        </p:txBody>
      </p:sp>
      <p:sp>
        <p:nvSpPr>
          <p:cNvPr id="235" name="Google Shape;235;p33"/>
          <p:cNvSpPr txBox="1"/>
          <p:nvPr>
            <p:ph idx="12" type="sldNum"/>
          </p:nvPr>
        </p:nvSpPr>
        <p:spPr>
          <a:xfrm>
            <a:off x="6553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36" name="Google Shape;236;p33"/>
          <p:cNvSpPr/>
          <p:nvPr/>
        </p:nvSpPr>
        <p:spPr>
          <a:xfrm rot="-5400000">
            <a:off x="-2499150" y="2499094"/>
            <a:ext cx="5150700" cy="152400"/>
          </a:xfrm>
          <a:prstGeom prst="rect">
            <a:avLst/>
          </a:prstGeom>
          <a:gradFill>
            <a:gsLst>
              <a:gs pos="0">
                <a:srgbClr val="0000FF"/>
              </a:gs>
              <a:gs pos="100000">
                <a:srgbClr val="000076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37" name="Google Shape;237;p33"/>
          <p:cNvSpPr/>
          <p:nvPr/>
        </p:nvSpPr>
        <p:spPr>
          <a:xfrm rot="-5400000">
            <a:off x="-2143050" y="2295600"/>
            <a:ext cx="4743300" cy="152400"/>
          </a:xfrm>
          <a:prstGeom prst="rect">
            <a:avLst/>
          </a:prstGeom>
          <a:gradFill>
            <a:gsLst>
              <a:gs pos="0">
                <a:srgbClr val="C60000"/>
              </a:gs>
              <a:gs pos="100000">
                <a:srgbClr val="5C0000"/>
              </a:gs>
            </a:gsLst>
            <a:lin ang="5400012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238" name="Google Shape;238;p33"/>
          <p:cNvSpPr/>
          <p:nvPr/>
        </p:nvSpPr>
        <p:spPr>
          <a:xfrm rot="10800000">
            <a:off x="304800" y="971663"/>
            <a:ext cx="8839200" cy="99900"/>
          </a:xfrm>
          <a:prstGeom prst="rect">
            <a:avLst/>
          </a:prstGeom>
          <a:gradFill>
            <a:gsLst>
              <a:gs pos="0">
                <a:srgbClr val="FFBE5F"/>
              </a:gs>
              <a:gs pos="100000">
                <a:srgbClr val="76582C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33"/>
          <p:cNvSpPr txBox="1"/>
          <p:nvPr/>
        </p:nvSpPr>
        <p:spPr>
          <a:xfrm>
            <a:off x="304800" y="971550"/>
            <a:ext cx="8839200" cy="9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33"/>
          <p:cNvSpPr/>
          <p:nvPr/>
        </p:nvSpPr>
        <p:spPr>
          <a:xfrm>
            <a:off x="304800" y="1145750"/>
            <a:ext cx="8153400" cy="494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Risk level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level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Time until release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Curricula all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cognitive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based but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also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add in other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elements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such as trauma and gender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specific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issues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Best utilization of valuable resources!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Efforts to achieve full completions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406400" lvl="0" marL="4572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●"/>
            </a:pP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Triple P in hopes of preventing future 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generations from coming to ADCRR</a:t>
            </a:r>
            <a:r>
              <a:rPr lang="en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Google Shape;241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84600" y="12150"/>
            <a:ext cx="959400" cy="95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